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5"/>
  </p:notesMasterIdLst>
  <p:sldIdLst>
    <p:sldId id="256" r:id="rId2"/>
    <p:sldId id="297" r:id="rId3"/>
    <p:sldId id="277" r:id="rId4"/>
    <p:sldId id="258" r:id="rId5"/>
    <p:sldId id="314" r:id="rId6"/>
    <p:sldId id="313" r:id="rId7"/>
    <p:sldId id="278" r:id="rId8"/>
    <p:sldId id="259" r:id="rId9"/>
    <p:sldId id="311" r:id="rId10"/>
    <p:sldId id="279" r:id="rId11"/>
    <p:sldId id="283" r:id="rId12"/>
    <p:sldId id="289" r:id="rId13"/>
    <p:sldId id="294" r:id="rId14"/>
    <p:sldId id="319" r:id="rId15"/>
    <p:sldId id="293" r:id="rId16"/>
    <p:sldId id="296" r:id="rId17"/>
    <p:sldId id="280" r:id="rId18"/>
    <p:sldId id="261" r:id="rId19"/>
    <p:sldId id="281" r:id="rId20"/>
    <p:sldId id="262" r:id="rId21"/>
    <p:sldId id="298" r:id="rId22"/>
    <p:sldId id="299" r:id="rId23"/>
    <p:sldId id="304" r:id="rId24"/>
    <p:sldId id="305" r:id="rId25"/>
    <p:sldId id="306" r:id="rId26"/>
    <p:sldId id="307" r:id="rId27"/>
    <p:sldId id="308" r:id="rId28"/>
    <p:sldId id="318" r:id="rId29"/>
    <p:sldId id="315" r:id="rId30"/>
    <p:sldId id="317" r:id="rId31"/>
    <p:sldId id="316" r:id="rId32"/>
    <p:sldId id="309" r:id="rId33"/>
    <p:sldId id="282" r:id="rId34"/>
    <p:sldId id="263" r:id="rId35"/>
    <p:sldId id="291" r:id="rId36"/>
    <p:sldId id="292" r:id="rId37"/>
    <p:sldId id="312" r:id="rId38"/>
    <p:sldId id="284" r:id="rId39"/>
    <p:sldId id="264" r:id="rId40"/>
    <p:sldId id="285" r:id="rId41"/>
    <p:sldId id="290" r:id="rId42"/>
    <p:sldId id="286" r:id="rId43"/>
    <p:sldId id="287" r:id="rId44"/>
  </p:sldIdLst>
  <p:sldSz cx="18288000" cy="10287000"/>
  <p:notesSz cx="6858000" cy="9144000"/>
  <p:embeddedFontLst>
    <p:embeddedFont>
      <p:font typeface="セザンヌ Bold" panose="020B0600070205080204" charset="-128"/>
      <p:regular r:id="rId46"/>
    </p:embeddedFont>
    <p:embeddedFont>
      <p:font typeface="セザンヌ Ultra-Bold" panose="020B0600070205080204" charset="-128"/>
      <p:regular r:id="rId47"/>
    </p:embeddedFont>
    <p:embeddedFont>
      <p:font typeface="Cambria Math" panose="02040503050406030204" pitchFamily="18" charset="0"/>
      <p:regular r:id="rId48"/>
    </p:embeddedFont>
    <p:embeddedFont>
      <p:font typeface="游ゴシック" panose="020B0400000000000000" pitchFamily="50" charset="-128"/>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4622" autoAdjust="0"/>
  </p:normalViewPr>
  <p:slideViewPr>
    <p:cSldViewPr>
      <p:cViewPr varScale="1">
        <p:scale>
          <a:sx n="52" d="100"/>
          <a:sy n="52" d="100"/>
        </p:scale>
        <p:origin x="77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2025/9/18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9/18/2025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19584957"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30" name="TextBox 30"/>
          <p:cNvSpPr txBox="1"/>
          <p:nvPr/>
        </p:nvSpPr>
        <p:spPr>
          <a:xfrm>
            <a:off x="2988021" y="4561641"/>
            <a:ext cx="12311956" cy="1163717"/>
          </a:xfrm>
          <a:prstGeom prst="rect">
            <a:avLst/>
          </a:prstGeom>
        </p:spPr>
        <p:txBody>
          <a:bodyPr wrap="square" lIns="0" tIns="0" rIns="0" bIns="0" rtlCol="0" anchor="t">
            <a:spAutoFit/>
          </a:bodyPr>
          <a:lstStyle/>
          <a:p>
            <a:pPr lvl="0" algn="ctr">
              <a:lnSpc>
                <a:spcPts val="4800"/>
              </a:lnSpc>
              <a:spcBef>
                <a:spcPct val="0"/>
              </a:spcBef>
            </a:pPr>
            <a:r>
              <a:rPr lang="ja-JP" altLang="en-US" sz="3200" b="1" dirty="0">
                <a:latin typeface="+mn-ea"/>
              </a:rPr>
              <a:t>２０２５年参議院選挙の候補者別得票数</a:t>
            </a:r>
            <a:r>
              <a:rPr lang="en-US" altLang="ja-JP" sz="3200" b="1" dirty="0">
                <a:latin typeface="+mn-ea"/>
              </a:rPr>
              <a:t>(</a:t>
            </a:r>
            <a:r>
              <a:rPr lang="ja-JP" altLang="en-US" sz="3200" b="1" dirty="0">
                <a:latin typeface="+mn-ea"/>
              </a:rPr>
              <a:t>選挙区</a:t>
            </a:r>
            <a:r>
              <a:rPr lang="en-US" altLang="ja-JP" sz="3200" b="1" dirty="0">
                <a:latin typeface="+mn-ea"/>
              </a:rPr>
              <a:t>)</a:t>
            </a:r>
            <a:r>
              <a:rPr lang="ja-JP" altLang="en-US" sz="3200" b="1" spc="120" dirty="0">
                <a:latin typeface="+mn-ea"/>
                <a:cs typeface="セザンヌ Bold"/>
                <a:sym typeface="セザンヌ Bold"/>
              </a:rPr>
              <a:t>のデータを活用した</a:t>
            </a:r>
            <a:endParaRPr lang="en-US" altLang="ja-JP" sz="3200" b="1" spc="120" dirty="0">
              <a:latin typeface="+mn-ea"/>
              <a:cs typeface="セザンヌ Bold"/>
              <a:sym typeface="セザンヌ Bold"/>
            </a:endParaRPr>
          </a:p>
          <a:p>
            <a:pPr marL="0" lvl="0" indent="0" algn="ctr">
              <a:lnSpc>
                <a:spcPts val="4800"/>
              </a:lnSpc>
              <a:spcBef>
                <a:spcPct val="0"/>
              </a:spcBef>
            </a:pPr>
            <a:r>
              <a:rPr lang="ja-JP" altLang="en-US" sz="3200" b="1" spc="120" dirty="0">
                <a:latin typeface="+mn-ea"/>
                <a:cs typeface="セザンヌ Bold"/>
                <a:sym typeface="セザンヌ Bold"/>
              </a:rPr>
              <a:t>選挙戦略考案と候補者策定プロジェクト</a:t>
            </a:r>
            <a:endParaRPr lang="en-US" sz="3200" b="1" spc="120" dirty="0">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ABC552F0-9AED-D1A5-88E3-3D0570AB5D0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j-ea"/>
                <a:ea typeface="+mj-ea"/>
                <a:cs typeface="セザンヌ Bold"/>
                <a:sym typeface="セザンヌ Bold"/>
              </a:rPr>
              <a:t>4</a:t>
            </a:r>
            <a:r>
              <a:rPr lang="ja-JP" altLang="en-US" sz="4200" b="1" spc="210" dirty="0">
                <a:solidFill>
                  <a:srgbClr val="373737"/>
                </a:solidFill>
                <a:latin typeface="+mj-ea"/>
                <a:ea typeface="+mj-ea"/>
                <a:cs typeface="セザンヌ Bold"/>
                <a:sym typeface="セザンヌ Bold"/>
              </a:rPr>
              <a:t>．仮説設定・調査分析計画</a:t>
            </a:r>
            <a:endParaRPr lang="en-US" sz="4200" b="1" spc="210" dirty="0">
              <a:solidFill>
                <a:srgbClr val="373737"/>
              </a:solidFill>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25142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セザンヌ Bold"/>
                <a:ea typeface="セザンヌ Bold"/>
                <a:cs typeface="セザンヌ Bold"/>
                <a:sym typeface="セザンヌ Bold"/>
              </a:rPr>
              <a:t>仮説設定・調査分析計画</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39322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セザンヌ Bold"/>
                <a:ea typeface="セザンヌ Bold"/>
                <a:cs typeface="セザンヌ Bold"/>
                <a:sym typeface="セザンヌ Bold"/>
              </a:rPr>
              <a:t>仮説設定・調査分析計画</a:t>
            </a:r>
            <a:endParaRPr lang="en-US" sz="2400" b="1" u="sng" spc="120" dirty="0">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990600" y="1203428"/>
            <a:ext cx="17506551" cy="720774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5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どの特徴量が結果にどのように影響するのか解釈がしやすく、基準モデルとして採用</a:t>
            </a:r>
            <a:endParaRPr lang="en-US" altLang="ja-JP" sz="2400" b="1" dirty="0">
              <a:latin typeface="+mn-ea"/>
            </a:endParaRPr>
          </a:p>
          <a:p>
            <a:pPr marL="259080" lvl="1">
              <a:lnSpc>
                <a:spcPct val="25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50000"/>
              </a:lnSpc>
            </a:pPr>
            <a:r>
              <a:rPr lang="en-US" altLang="ja-JP" sz="2400" b="1" dirty="0">
                <a:latin typeface="+mn-ea"/>
              </a:rPr>
              <a:t>Grid Search CV </a:t>
            </a:r>
            <a:r>
              <a:rPr lang="ja-JP" altLang="en-US" sz="2400" b="1" dirty="0">
                <a:latin typeface="+mn-ea"/>
              </a:rPr>
              <a:t>を使い、交差検証で予測精度が最も高くなるハイパーパラメータを自動で選択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2037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mn-ea"/>
                <a:cs typeface="セザンヌ Bold"/>
                <a:sym typeface="セザンヌ Bold"/>
              </a:rPr>
              <a:t>仮説設定・調査分析計画</a:t>
            </a:r>
            <a:endParaRPr lang="en-US" sz="2400" b="1" u="sng" spc="120" dirty="0">
              <a:solidFill>
                <a:srgbClr val="373737"/>
              </a:solidFill>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489000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5</a:t>
            </a:r>
            <a:r>
              <a:rPr lang="ja-JP" altLang="en-US" sz="4200" b="1" spc="210" dirty="0">
                <a:solidFill>
                  <a:srgbClr val="373737"/>
                </a:solidFill>
                <a:latin typeface="+mn-ea"/>
                <a:cs typeface="セザンヌ Bold"/>
                <a:sym typeface="セザンヌ Bold"/>
              </a:rPr>
              <a:t>．モデルの評価指標</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16156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921901"/>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16</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6</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2540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データの収集・整理</a:t>
            </a:r>
            <a:endParaRPr lang="en-US" sz="2400" b="1" u="sng" spc="120" dirty="0">
              <a:solidFill>
                <a:srgbClr val="373737"/>
              </a:solidFill>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7</a:t>
            </a:r>
            <a:r>
              <a:rPr lang="ja-JP" altLang="en-US" sz="4200" b="1" spc="210" dirty="0">
                <a:solidFill>
                  <a:srgbClr val="373737"/>
                </a:solidFill>
                <a:latin typeface="セザンヌ Bold"/>
                <a:ea typeface="セザンヌ Bold"/>
                <a:cs typeface="セザンヌ Bold"/>
                <a:sym typeface="セザンヌ Bold"/>
              </a:rPr>
              <a:t>．データ分析</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43229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657414" y="240823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733760" y="242703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657414" y="340588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738746" y="329533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657414" y="4403524"/>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781930" y="423588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657414" y="540116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657414"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solidFill>
                  <a:srgbClr val="373737"/>
                </a:solidFill>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4147295" y="2108058"/>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背景と目的</a:t>
            </a:r>
            <a:endParaRPr lang="en-US" sz="2400" b="1" spc="120" dirty="0">
              <a:solidFill>
                <a:srgbClr val="373737"/>
              </a:solidFill>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2254790" y="2102928"/>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2254790" y="310057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2254790" y="4098215"/>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2254790" y="5095859"/>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2254790" y="609350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4125716" y="4071401"/>
            <a:ext cx="5928835" cy="526554"/>
          </a:xfrm>
          <a:prstGeom prst="rect">
            <a:avLst/>
          </a:prstGeom>
        </p:spPr>
        <p:txBody>
          <a:bodyPr wrap="square"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衆議院選挙・参議院選挙の選挙制度概説</a:t>
            </a:r>
            <a:endParaRPr lang="en-US" sz="2400" b="1" spc="120" dirty="0">
              <a:solidFill>
                <a:srgbClr val="373737"/>
              </a:solidFill>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4084142" y="506986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仮説設定・調査分析計画</a:t>
            </a:r>
            <a:endParaRPr lang="en-US" sz="2400" b="1" spc="120" dirty="0">
              <a:solidFill>
                <a:srgbClr val="373737"/>
              </a:solidFill>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4066444" y="6068327"/>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モデルの評価指標</a:t>
            </a:r>
            <a:endParaRPr lang="en-US" sz="2400" b="1" spc="120" dirty="0">
              <a:solidFill>
                <a:srgbClr val="373737"/>
              </a:solidFill>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11262335" y="206791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データ分析</a:t>
            </a:r>
            <a:endParaRPr lang="en-US" sz="2400" b="1" spc="120" dirty="0">
              <a:solidFill>
                <a:srgbClr val="373737"/>
              </a:solidFill>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272116" y="3962423"/>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分析結果の考察・結論</a:t>
            </a:r>
            <a:endParaRPr lang="en-US" sz="2400" b="1" spc="120" dirty="0">
              <a:solidFill>
                <a:srgbClr val="373737"/>
              </a:solidFill>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9481656" y="202242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481656" y="2943621"/>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337020" y="6042415"/>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苦労したところ</a:t>
            </a:r>
            <a:endParaRPr lang="en-US" sz="2400" b="1" spc="120" dirty="0">
              <a:solidFill>
                <a:srgbClr val="373737"/>
              </a:solidFill>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661296" y="3971680"/>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337020"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参考文献</a:t>
            </a:r>
            <a:endParaRPr lang="en-US" sz="2400" b="1" spc="120" dirty="0">
              <a:solidFill>
                <a:srgbClr val="373737"/>
              </a:solidFill>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661296" y="6068327"/>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272116" y="5053471"/>
            <a:ext cx="6195180" cy="526554"/>
          </a:xfrm>
          <a:prstGeom prst="rect">
            <a:avLst/>
          </a:prstGeom>
        </p:spPr>
        <p:txBody>
          <a:bodyPr wrap="square" lIns="0" tIns="0" rIns="0" bIns="0" rtlCol="0" anchor="t">
            <a:spAutoFit/>
          </a:bodyPr>
          <a:lstStyle/>
          <a:p>
            <a:pPr>
              <a:lnSpc>
                <a:spcPts val="4800"/>
              </a:lnSpc>
            </a:pPr>
            <a:r>
              <a:rPr lang="ja-JP" altLang="en-US" sz="2400" b="1" spc="210" dirty="0">
                <a:solidFill>
                  <a:srgbClr val="373737"/>
                </a:solidFill>
                <a:latin typeface="+mn-ea"/>
                <a:cs typeface="セザンヌ Bold"/>
                <a:sym typeface="セザンヌ Bold"/>
              </a:rPr>
              <a:t>今後の展望・追加データの活用</a:t>
            </a:r>
            <a:endParaRPr lang="en-US" altLang="ja-JP" sz="2400" b="1" spc="210" dirty="0">
              <a:solidFill>
                <a:srgbClr val="373737"/>
              </a:solidFill>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693126" y="7031475"/>
            <a:ext cx="807734" cy="53168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816409"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4100550" y="3022039"/>
            <a:ext cx="4762500" cy="513602"/>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サイトマップ</a:t>
            </a:r>
            <a:endParaRPr lang="en-US" altLang="ja-JP" sz="2400" b="1" spc="120" dirty="0">
              <a:solidFill>
                <a:srgbClr val="373737"/>
              </a:solidFill>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817934" y="537019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6593018" y="9305471"/>
            <a:ext cx="2133600" cy="365125"/>
          </a:xfrm>
        </p:spPr>
        <p:txBody>
          <a:bodyPr/>
          <a:lstStyle/>
          <a:p>
            <a:fld id="{B6F15528-21DE-4FAA-801E-634DDDAF4B2B}" type="slidenum">
              <a:rPr lang="en-US" smtClean="0"/>
              <a:pPr/>
              <a:t>2</a:t>
            </a:fld>
            <a:endParaRPr lang="en-US"/>
          </a:p>
        </p:txBody>
      </p:sp>
      <p:sp>
        <p:nvSpPr>
          <p:cNvPr id="2" name="TextBox 20">
            <a:extLst>
              <a:ext uri="{FF2B5EF4-FFF2-40B4-BE49-F238E27FC236}">
                <a16:creationId xmlns:a16="http://schemas.microsoft.com/office/drawing/2014/main" id="{C255BAF1-A784-87A0-8DB9-AAB4CD4017FD}"/>
              </a:ext>
            </a:extLst>
          </p:cNvPr>
          <p:cNvSpPr txBox="1"/>
          <p:nvPr/>
        </p:nvSpPr>
        <p:spPr>
          <a:xfrm>
            <a:off x="2254790" y="693510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657413" y="722425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4079226"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データ収集と整理</a:t>
            </a:r>
            <a:endParaRPr lang="en-US" sz="2400" b="1" spc="120" dirty="0">
              <a:solidFill>
                <a:srgbClr val="373737"/>
              </a:solidFill>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700638" y="5038561"/>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10</a:t>
            </a:r>
          </a:p>
        </p:txBody>
      </p:sp>
      <p:sp>
        <p:nvSpPr>
          <p:cNvPr id="39" name="TextBox 24">
            <a:extLst>
              <a:ext uri="{FF2B5EF4-FFF2-40B4-BE49-F238E27FC236}">
                <a16:creationId xmlns:a16="http://schemas.microsoft.com/office/drawing/2014/main" id="{26C23555-8213-926A-D9F3-1DAF67A7CA61}"/>
              </a:ext>
            </a:extLst>
          </p:cNvPr>
          <p:cNvSpPr txBox="1"/>
          <p:nvPr/>
        </p:nvSpPr>
        <p:spPr>
          <a:xfrm>
            <a:off x="11291427" y="2973479"/>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モデル評価の解釈</a:t>
            </a:r>
            <a:endParaRPr lang="en-US" sz="2400" b="1" spc="120" dirty="0">
              <a:solidFill>
                <a:srgbClr val="373737"/>
              </a:solidFill>
              <a:latin typeface="+mn-ea"/>
              <a:cs typeface="セザンヌ Bold"/>
              <a:sym typeface="セザンヌ Bold"/>
            </a:endParaRPr>
          </a:p>
        </p:txBody>
      </p:sp>
      <p:sp>
        <p:nvSpPr>
          <p:cNvPr id="30" name="AutoShape 9">
            <a:extLst>
              <a:ext uri="{FF2B5EF4-FFF2-40B4-BE49-F238E27FC236}">
                <a16:creationId xmlns:a16="http://schemas.microsoft.com/office/drawing/2014/main" id="{5634A3D5-A558-C73E-A4F7-15847ED0A897}"/>
              </a:ext>
            </a:extLst>
          </p:cNvPr>
          <p:cNvSpPr/>
          <p:nvPr/>
        </p:nvSpPr>
        <p:spPr>
          <a:xfrm>
            <a:off x="10781931" y="740383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基本統計量</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当落と年齢</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当落と性別</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当落と党派</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6" name="図 5" descr="グラフ&#10;&#10;AI 生成コンテンツは誤りを含む可能性があります。">
            <a:extLst>
              <a:ext uri="{FF2B5EF4-FFF2-40B4-BE49-F238E27FC236}">
                <a16:creationId xmlns:a16="http://schemas.microsoft.com/office/drawing/2014/main" id="{C43D008E-1C43-5D95-3D25-DA4E981B52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57300"/>
            <a:ext cx="14020800" cy="7010402"/>
          </a:xfrm>
          <a:prstGeom prst="rect">
            <a:avLst/>
          </a:prstGeom>
        </p:spPr>
      </p:pic>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spTree>
    <p:extLst>
      <p:ext uri="{BB962C8B-B14F-4D97-AF65-F5344CB8AC3E}">
        <p14:creationId xmlns:p14="http://schemas.microsoft.com/office/powerpoint/2010/main" val="99880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当落と元職・現職・新人</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7" name="図 6" descr="グラフ, 棒グラフ&#10;&#10;AI 生成コンテンツは誤りを含む可能性があります。">
            <a:extLst>
              <a:ext uri="{FF2B5EF4-FFF2-40B4-BE49-F238E27FC236}">
                <a16:creationId xmlns:a16="http://schemas.microsoft.com/office/drawing/2014/main" id="{9F237C80-F8F2-9362-B0D1-780F84C27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0363200" cy="7772398"/>
          </a:xfrm>
          <a:prstGeom prst="rect">
            <a:avLst/>
          </a:prstGeom>
        </p:spPr>
      </p:pic>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spTree>
    <p:extLst>
      <p:ext uri="{BB962C8B-B14F-4D97-AF65-F5344CB8AC3E}">
        <p14:creationId xmlns:p14="http://schemas.microsoft.com/office/powerpoint/2010/main" val="390564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当落と議席数</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4" name="図 3" descr="グラフ, 棒グラフ&#10;&#10;AI 生成コンテンツは誤りを含む可能性があります。">
            <a:extLst>
              <a:ext uri="{FF2B5EF4-FFF2-40B4-BE49-F238E27FC236}">
                <a16:creationId xmlns:a16="http://schemas.microsoft.com/office/drawing/2014/main" id="{5651A14C-7510-9E94-920E-FB6A6B02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072" y="1790700"/>
            <a:ext cx="14267855" cy="6019800"/>
          </a:xfrm>
          <a:prstGeom prst="rect">
            <a:avLst/>
          </a:prstGeom>
        </p:spPr>
      </p:pic>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spTree>
    <p:extLst>
      <p:ext uri="{BB962C8B-B14F-4D97-AF65-F5344CB8AC3E}">
        <p14:creationId xmlns:p14="http://schemas.microsoft.com/office/powerpoint/2010/main" val="129457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当落と職業</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図 4" descr="グラフ, 折れ線グラフ&#10;&#10;AI 生成コンテンツは誤りを含む可能性があります。">
            <a:extLst>
              <a:ext uri="{FF2B5EF4-FFF2-40B4-BE49-F238E27FC236}">
                <a16:creationId xmlns:a16="http://schemas.microsoft.com/office/drawing/2014/main" id="{001F7982-A67A-994F-BC4D-B37E28D06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3944600" cy="6972300"/>
          </a:xfrm>
          <a:prstGeom prst="rect">
            <a:avLst/>
          </a:prstGeom>
        </p:spPr>
      </p:pic>
      <p:sp>
        <p:nvSpPr>
          <p:cNvPr id="6" name="テキスト ボックス 5">
            <a:extLst>
              <a:ext uri="{FF2B5EF4-FFF2-40B4-BE49-F238E27FC236}">
                <a16:creationId xmlns:a16="http://schemas.microsoft.com/office/drawing/2014/main" id="{84B9C183-1987-321B-C4D6-D8152F560888}"/>
              </a:ext>
            </a:extLst>
          </p:cNvPr>
          <p:cNvSpPr txBox="1"/>
          <p:nvPr/>
        </p:nvSpPr>
        <p:spPr>
          <a:xfrm>
            <a:off x="1993692" y="7792749"/>
            <a:ext cx="13716000" cy="176009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a:t>
            </a:r>
            <a:r>
              <a:rPr lang="ja-JP" altLang="en-US" sz="2400" dirty="0">
                <a:latin typeface="+mn-ea"/>
              </a:rPr>
              <a:t>教育、研究</a:t>
            </a:r>
            <a:r>
              <a:rPr lang="en-US" altLang="ja-JP" sz="2400" dirty="0">
                <a:latin typeface="+mn-ea"/>
              </a:rPr>
              <a:t>(2)</a:t>
            </a:r>
            <a:r>
              <a:rPr lang="ja-JP" altLang="en-US" sz="2400" dirty="0">
                <a:latin typeface="+mn-ea"/>
              </a:rPr>
              <a:t>政治家、政党関係</a:t>
            </a:r>
            <a:r>
              <a:rPr lang="en-US" altLang="ja-JP" sz="2400" dirty="0">
                <a:latin typeface="+mn-ea"/>
              </a:rPr>
              <a:t>(3)</a:t>
            </a:r>
            <a:r>
              <a:rPr lang="ja-JP" altLang="en-US" sz="2400" dirty="0">
                <a:latin typeface="+mn-ea"/>
              </a:rPr>
              <a:t>建設、施工業が上位</a:t>
            </a:r>
            <a:r>
              <a:rPr lang="en-US" altLang="ja-JP" sz="2400" dirty="0">
                <a:latin typeface="+mn-ea"/>
              </a:rPr>
              <a:t>3</a:t>
            </a:r>
            <a:r>
              <a:rPr lang="ja-JP" altLang="en-US" sz="2400" dirty="0">
                <a:latin typeface="+mn-ea"/>
              </a:rPr>
              <a:t>職種。政治経験よりも教育分野での経験が</a:t>
            </a:r>
            <a:endParaRPr lang="en-US" altLang="ja-JP" sz="2400" dirty="0">
              <a:latin typeface="+mn-ea"/>
            </a:endParaRPr>
          </a:p>
          <a:p>
            <a:pPr>
              <a:lnSpc>
                <a:spcPct val="250000"/>
              </a:lnSpc>
            </a:pPr>
            <a:r>
              <a:rPr lang="ja-JP" altLang="en-US" sz="2400" dirty="0">
                <a:latin typeface="+mn-ea"/>
              </a:rPr>
              <a:t>当落に影響する可能性が示唆されている</a:t>
            </a:r>
            <a:endParaRPr lang="en-US" altLang="ja-JP" sz="2400" dirty="0">
              <a:latin typeface="+mn-ea"/>
            </a:endParaRPr>
          </a:p>
        </p:txBody>
      </p:sp>
    </p:spTree>
    <p:extLst>
      <p:ext uri="{BB962C8B-B14F-4D97-AF65-F5344CB8AC3E}">
        <p14:creationId xmlns:p14="http://schemas.microsoft.com/office/powerpoint/2010/main" val="478181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solidFill>
                  <a:srgbClr val="373737"/>
                </a:solidFill>
                <a:latin typeface="セザンヌ Bold"/>
                <a:ea typeface="セザンヌ Bold"/>
                <a:cs typeface="セザンヌ Bold"/>
                <a:sym typeface="セザンヌ Bold"/>
              </a:rPr>
              <a:t>8.</a:t>
            </a:r>
            <a:r>
              <a:rPr lang="ja-JP" altLang="en-US" sz="4200" b="1" spc="210" dirty="0">
                <a:solidFill>
                  <a:srgbClr val="373737"/>
                </a:solidFill>
                <a:latin typeface="セザンヌ Bold"/>
                <a:ea typeface="セザンヌ Bold"/>
                <a:cs typeface="セザンヌ Bold"/>
                <a:sym typeface="セザンヌ Bold"/>
              </a:rPr>
              <a:t>モデル評価の解釈</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2031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277020507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1</a:t>
            </a:r>
            <a:r>
              <a:rPr lang="ja-JP" altLang="en-US" sz="4200" b="1" spc="210" dirty="0">
                <a:solidFill>
                  <a:srgbClr val="373737"/>
                </a:solidFill>
                <a:latin typeface="+mn-ea"/>
                <a:cs typeface="セザンヌ Bold"/>
                <a:sym typeface="セザンヌ Bold"/>
              </a:rPr>
              <a:t>．背景と目的</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861914270"/>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11826" y="9047289"/>
            <a:ext cx="15628374" cy="461665"/>
          </a:xfrm>
          <a:prstGeom prst="rect">
            <a:avLst/>
          </a:prstGeom>
          <a:noFill/>
        </p:spPr>
        <p:txBody>
          <a:bodyPr wrap="square" rtlCol="0">
            <a:spAutoFit/>
          </a:bodyPr>
          <a:lstStyle/>
          <a:p>
            <a:r>
              <a:rPr kumimoji="1" lang="ja-JP" altLang="en-US" sz="2400" dirty="0"/>
              <a:t>落選した人の予測と結果も含めて全体で評価したいため正解率を参照し、予測モデルにはランダムフォレストを採用する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モデル評価の解釈</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719431" y="4764518"/>
            <a:ext cx="6849137"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9</a:t>
            </a:r>
            <a:r>
              <a:rPr lang="ja-JP" altLang="en-US" sz="4200" b="1" spc="210" dirty="0">
                <a:solidFill>
                  <a:srgbClr val="373737"/>
                </a:solidFill>
                <a:latin typeface="セザンヌ Bold"/>
                <a:ea typeface="セザンヌ Bold"/>
                <a:cs typeface="セザンヌ Bold"/>
                <a:sym typeface="セザンヌ Bold"/>
              </a:rPr>
              <a:t>．分析結果の考察と提案</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441678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仮説：近年のジェンダーギャップ指数からも、男女で違いがありそう</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310848"/>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84261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81855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41146"/>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提案</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3929216543"/>
              </p:ext>
            </p:extLst>
          </p:nvPr>
        </p:nvGraphicFramePr>
        <p:xfrm>
          <a:off x="2425104" y="1418904"/>
          <a:ext cx="13437792" cy="7940673"/>
        </p:xfrm>
        <a:graphic>
          <a:graphicData uri="http://schemas.openxmlformats.org/drawingml/2006/table">
            <a:tbl>
              <a:tblPr/>
              <a:tblGrid>
                <a:gridCol w="3303191">
                  <a:extLst>
                    <a:ext uri="{9D8B030D-6E8A-4147-A177-3AD203B41FA5}">
                      <a16:colId xmlns:a16="http://schemas.microsoft.com/office/drawing/2014/main" val="2805248609"/>
                    </a:ext>
                  </a:extLst>
                </a:gridCol>
                <a:gridCol w="5181601">
                  <a:extLst>
                    <a:ext uri="{9D8B030D-6E8A-4147-A177-3AD203B41FA5}">
                      <a16:colId xmlns:a16="http://schemas.microsoft.com/office/drawing/2014/main" val="1030970206"/>
                    </a:ext>
                  </a:extLst>
                </a:gridCol>
                <a:gridCol w="49530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dirty="0"/>
                        <a:t>候補者属性</a:t>
                      </a:r>
                      <a:r>
                        <a:rPr lang="en-US" altLang="ja-JP" sz="2100" dirty="0"/>
                        <a:t>(</a:t>
                      </a:r>
                      <a:r>
                        <a:rPr lang="ja-JP" altLang="en-US" sz="2100" dirty="0"/>
                        <a:t>優先度降順</a:t>
                      </a:r>
                      <a:r>
                        <a:rPr lang="en-US" altLang="ja-JP" sz="2100" dirty="0"/>
                        <a:t>)</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1" dirty="0">
                          <a:solidFill>
                            <a:schemeClr val="accent2"/>
                          </a:solidFill>
                        </a:rPr>
                        <a:t>元現新</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新人・元職は「新しいリーダー像」</a:t>
                      </a:r>
                      <a:br>
                        <a:rPr lang="en-US" altLang="ja-JP" sz="2000" dirty="0">
                          <a:solidFill>
                            <a:schemeClr val="accent2"/>
                          </a:solidFill>
                        </a:rPr>
                      </a:br>
                      <a:r>
                        <a:rPr lang="ja-JP" altLang="en-US" sz="200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1" dirty="0">
                          <a:solidFill>
                            <a:schemeClr val="accent2"/>
                          </a:solidFill>
                        </a:rPr>
                        <a:t>所属政党</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与党（自民・公明）または野党第一党</a:t>
                      </a:r>
                      <a:br>
                        <a:rPr lang="en-US" altLang="ja-JP" sz="2000" dirty="0">
                          <a:solidFill>
                            <a:schemeClr val="accent2"/>
                          </a:solidFill>
                        </a:rPr>
                      </a:br>
                      <a:r>
                        <a:rPr lang="ja-JP" altLang="en-US" sz="200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小規模政党所属は「独自性」や「地域密着」を前面に出して差別化</a:t>
                      </a:r>
                    </a:p>
                    <a:p>
                      <a:pPr algn="ctr">
                        <a:lnSpc>
                          <a:spcPct val="100000"/>
                        </a:lnSpc>
                        <a:buNone/>
                      </a:pP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1" dirty="0">
                          <a:solidFill>
                            <a:schemeClr val="accent2"/>
                          </a:solidFill>
                        </a:rPr>
                        <a:t>年齢</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accent2"/>
                          </a:solidFill>
                        </a:rPr>
                        <a:t>40</a:t>
                      </a:r>
                      <a:r>
                        <a:rPr lang="ja-JP" altLang="en-US" sz="2000" dirty="0">
                          <a:solidFill>
                            <a:schemeClr val="accent2"/>
                          </a:solidFill>
                        </a:rPr>
                        <a:t>代から</a:t>
                      </a:r>
                      <a:r>
                        <a:rPr lang="en-US" altLang="ja-JP" sz="2000" dirty="0">
                          <a:solidFill>
                            <a:schemeClr val="accent2"/>
                          </a:solidFill>
                        </a:rPr>
                        <a:t>60</a:t>
                      </a:r>
                      <a:r>
                        <a:rPr lang="ja-JP" altLang="en-US" sz="2000" dirty="0">
                          <a:solidFill>
                            <a:schemeClr val="accent2"/>
                          </a:solidFill>
                        </a:rPr>
                        <a:t>代の候補者は過去の経験を</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若年層は「専門性・新しい視点」を強調し、</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1" dirty="0"/>
                        <a:t>職業</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1" dirty="0"/>
                        <a:t>選挙区</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dirty="0"/>
                        <a:t>1〜4</a:t>
                      </a:r>
                      <a:r>
                        <a:rPr lang="ja-JP" altLang="en-US" sz="210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東京など大規模区では小さいコストで始められる「デジタル戦略」で認知拡大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1" dirty="0"/>
                        <a:t>性別</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dirty="0"/>
                    </a:p>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p>
                      <a:pPr algn="ctr">
                        <a:lnSpc>
                          <a:spcPct val="100000"/>
                        </a:lnSpc>
                        <a:buNone/>
                      </a:pP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10</a:t>
            </a:r>
            <a:r>
              <a:rPr lang="ja-JP" altLang="en-US" sz="4200" b="1" spc="210" dirty="0">
                <a:solidFill>
                  <a:srgbClr val="373737"/>
                </a:solidFill>
                <a:latin typeface="セザンヌ Bold"/>
                <a:ea typeface="セザンヌ Bold"/>
                <a:cs typeface="セザンヌ Bold"/>
                <a:sym typeface="セザンヌ Bold"/>
              </a:rPr>
              <a:t>．今後の展望・追加データの活用</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803474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今後の展望・追加データの活用</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295400" y="1257300"/>
            <a:ext cx="15423235" cy="6200736"/>
          </a:xfrm>
          <a:prstGeom prst="rect">
            <a:avLst/>
          </a:prstGeom>
        </p:spPr>
        <p:txBody>
          <a:bodyPr wrap="square" lIns="0" tIns="0" rIns="0" bIns="0" rtlCol="0" anchor="t">
            <a:spAutoFit/>
          </a:bodyPr>
          <a:lstStyle/>
          <a:p>
            <a:pPr>
              <a:lnSpc>
                <a:spcPct val="300000"/>
              </a:lnSpc>
            </a:pPr>
            <a:r>
              <a:rPr lang="ja-JP" altLang="en-US" sz="2800" b="1" spc="210" dirty="0">
                <a:solidFill>
                  <a:srgbClr val="373737"/>
                </a:solidFill>
                <a:latin typeface="+mn-ea"/>
                <a:cs typeface="セザンヌ Bold"/>
                <a:sym typeface="セザンヌ Bold"/>
              </a:rPr>
              <a:t>・地元出身がどのように当選確率に影響を与えるのか定量的に分析してみたい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・若年層を中心に利用ユーザーが広がっている</a:t>
            </a:r>
            <a:r>
              <a:rPr lang="en-US" altLang="ja-JP" sz="2800" b="1" spc="210" dirty="0">
                <a:solidFill>
                  <a:srgbClr val="373737"/>
                </a:solidFill>
                <a:latin typeface="+mn-ea"/>
                <a:cs typeface="セザンヌ Bold"/>
                <a:sym typeface="セザンヌ Bold"/>
              </a:rPr>
              <a:t>SNS</a:t>
            </a:r>
            <a:r>
              <a:rPr lang="ja-JP" altLang="en-US" sz="2800" b="1" spc="210" dirty="0">
                <a:solidFill>
                  <a:srgbClr val="373737"/>
                </a:solidFill>
                <a:latin typeface="+mn-ea"/>
                <a:cs typeface="セザンヌ Bold"/>
                <a:sym typeface="セザンヌ Bold"/>
              </a:rPr>
              <a:t>メディアのフォロワー数を参考に当落の</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相関関係もみてみたい。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・全体的に学習データが少ないので、過去の参議院選挙の結果もデータに追加することを</a:t>
            </a:r>
            <a:endParaRPr lang="en-US" altLang="ja-JP" sz="2800" b="1" spc="210" dirty="0">
              <a:solidFill>
                <a:srgbClr val="373737"/>
              </a:solidFill>
              <a:latin typeface="+mn-ea"/>
              <a:cs typeface="セザンヌ Bold"/>
              <a:sym typeface="セザンヌ Bold"/>
            </a:endParaRPr>
          </a:p>
          <a:p>
            <a:pPr algn="l">
              <a:lnSpc>
                <a:spcPct val="300000"/>
              </a:lnSpc>
            </a:pPr>
            <a:r>
              <a:rPr lang="en-US" altLang="ja-JP" sz="2800" b="1" spc="210" dirty="0">
                <a:solidFill>
                  <a:srgbClr val="373737"/>
                </a:solidFill>
                <a:latin typeface="+mn-ea"/>
                <a:cs typeface="セザンヌ Bold"/>
                <a:sym typeface="セザンヌ Bold"/>
              </a:rPr>
              <a:t> </a:t>
            </a:r>
            <a:r>
              <a:rPr lang="ja-JP" altLang="en-US" sz="2800" b="1" spc="210" dirty="0">
                <a:solidFill>
                  <a:srgbClr val="373737"/>
                </a:solidFill>
                <a:latin typeface="+mn-ea"/>
                <a:cs typeface="セザンヌ Bold"/>
                <a:sym typeface="セザンヌ Bold"/>
              </a:rPr>
              <a:t>検討したい</a:t>
            </a:r>
            <a:endParaRPr lang="en-US" altLang="ja-JP" sz="2800" b="1" spc="210" dirty="0">
              <a:solidFill>
                <a:srgbClr val="373737"/>
              </a:solidFill>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554125" y="1246229"/>
            <a:ext cx="15525067" cy="8462894"/>
          </a:xfrm>
          <a:prstGeom prst="rect">
            <a:avLst/>
          </a:prstGeom>
        </p:spPr>
        <p:txBody>
          <a:bodyPr wrap="square" lIns="0" tIns="0" rIns="0" bIns="0" rtlCol="0" anchor="t">
            <a:spAutoFit/>
          </a:bodyPr>
          <a:lstStyle/>
          <a:p>
            <a:pPr>
              <a:lnSpc>
                <a:spcPct val="200000"/>
              </a:lnSpc>
            </a:pPr>
            <a:r>
              <a:rPr lang="en-US" altLang="ja-JP" sz="2800" spc="210" dirty="0">
                <a:latin typeface="+mn-ea"/>
                <a:cs typeface="セザンヌ Bold"/>
                <a:sym typeface="セザンヌ Bold"/>
              </a:rPr>
              <a:t>【</a:t>
            </a:r>
            <a:r>
              <a:rPr lang="ja-JP" altLang="en-US" sz="2800" spc="210" dirty="0">
                <a:latin typeface="+mn-ea"/>
                <a:cs typeface="セザンヌ Bold"/>
                <a:sym typeface="セザンヌ Bold"/>
              </a:rPr>
              <a:t>目的</a:t>
            </a:r>
            <a:r>
              <a:rPr lang="en-US" altLang="ja-JP" sz="2800"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a:t>
            </a:r>
            <a:endParaRPr lang="en-US" altLang="ja-JP" sz="2800" dirty="0">
              <a:latin typeface="+mn-ea"/>
            </a:endParaRPr>
          </a:p>
          <a:p>
            <a:pPr>
              <a:lnSpc>
                <a:spcPct val="200000"/>
              </a:lnSpc>
            </a:pPr>
            <a:r>
              <a:rPr lang="ja-JP" altLang="en-US" sz="2800" dirty="0">
                <a:latin typeface="+mn-ea"/>
              </a:rPr>
              <a:t>データを学習し、次期選挙での候補者の当選確率を予測する</a:t>
            </a:r>
            <a:endParaRPr lang="en-US" altLang="ja-JP" sz="2800" dirty="0">
              <a:latin typeface="+mn-ea"/>
            </a:endParaRPr>
          </a:p>
          <a:p>
            <a:pPr>
              <a:lnSpc>
                <a:spcPct val="200000"/>
              </a:lnSpc>
            </a:pPr>
            <a:r>
              <a:rPr lang="en-US" altLang="ja-JP" sz="2800" dirty="0">
                <a:latin typeface="+mn-ea"/>
              </a:rPr>
              <a:t>【</a:t>
            </a:r>
            <a:r>
              <a:rPr lang="ja-JP" altLang="en-US" sz="2800" dirty="0">
                <a:latin typeface="+mn-ea"/>
              </a:rPr>
              <a:t>課題</a:t>
            </a:r>
            <a:r>
              <a:rPr lang="en-US" altLang="ja-JP" sz="2800" dirty="0">
                <a:latin typeface="+mn-ea"/>
              </a:rPr>
              <a:t>】</a:t>
            </a:r>
          </a:p>
          <a:p>
            <a:pPr>
              <a:lnSpc>
                <a:spcPct val="200000"/>
              </a:lnSpc>
            </a:pPr>
            <a:r>
              <a:rPr lang="ja-JP" altLang="en-US" sz="2800" dirty="0">
                <a:latin typeface="+mn-ea"/>
              </a:rPr>
              <a:t>年齢、性別、元現新、党派、職業といった特徴が当選に</a:t>
            </a:r>
            <a:br>
              <a:rPr lang="en-US" altLang="ja-JP" sz="2800" dirty="0">
                <a:latin typeface="+mn-ea"/>
              </a:rPr>
            </a:br>
            <a:r>
              <a:rPr lang="ja-JP" altLang="en-US" sz="2800" dirty="0">
                <a:latin typeface="+mn-ea"/>
              </a:rPr>
              <a:t>どの程度影響しているのか定量的に把握できていない</a:t>
            </a:r>
            <a:br>
              <a:rPr lang="en-US" altLang="ja-JP" sz="2800" dirty="0">
                <a:latin typeface="+mn-ea"/>
              </a:rPr>
            </a:br>
            <a:r>
              <a:rPr lang="ja-JP" altLang="en-US" sz="2800" dirty="0">
                <a:latin typeface="+mn-ea"/>
              </a:rPr>
              <a:t>→</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spc="210" dirty="0">
                <a:latin typeface="+mn-ea"/>
                <a:sym typeface="セザンヌ Bold"/>
              </a:rPr>
              <a:t>【</a:t>
            </a:r>
            <a:r>
              <a:rPr lang="ja-JP" altLang="en-US" sz="2800" spc="210" dirty="0">
                <a:latin typeface="+mn-ea"/>
                <a:sym typeface="セザンヌ Bold"/>
              </a:rPr>
              <a:t>ビジネスへの応用案</a:t>
            </a:r>
            <a:r>
              <a:rPr lang="en-US" altLang="ja-JP" sz="2800"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pic>
        <p:nvPicPr>
          <p:cNvPr id="4" name="図 3">
            <a:extLst>
              <a:ext uri="{FF2B5EF4-FFF2-40B4-BE49-F238E27FC236}">
                <a16:creationId xmlns:a16="http://schemas.microsoft.com/office/drawing/2014/main" id="{7FE2E4D8-EE1C-C3EA-9976-3DF00E7C3E49}"/>
              </a:ext>
            </a:extLst>
          </p:cNvPr>
          <p:cNvPicPr>
            <a:picLocks noChangeAspect="1"/>
          </p:cNvPicPr>
          <p:nvPr/>
        </p:nvPicPr>
        <p:blipFill>
          <a:blip r:embed="rId2"/>
          <a:stretch>
            <a:fillRect/>
          </a:stretch>
        </p:blipFill>
        <p:spPr>
          <a:xfrm>
            <a:off x="11122560" y="1284329"/>
            <a:ext cx="5620840" cy="4034874"/>
          </a:xfrm>
          <a:prstGeom prst="rect">
            <a:avLst/>
          </a:prstGeom>
        </p:spPr>
      </p:pic>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11</a:t>
            </a:r>
            <a:r>
              <a:rPr lang="ja-JP" altLang="en-US" sz="4200" b="1" spc="210" dirty="0">
                <a:solidFill>
                  <a:srgbClr val="373737"/>
                </a:solidFill>
                <a:latin typeface="セザンヌ Bold"/>
                <a:ea typeface="セザンヌ Bold"/>
                <a:cs typeface="セザンヌ Bold"/>
                <a:sym typeface="セザンヌ Bold"/>
              </a:rPr>
              <a:t>．苦労したところ</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769115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7587333"/>
          </a:xfrm>
          <a:prstGeom prst="rect">
            <a:avLst/>
          </a:prstGeom>
        </p:spPr>
        <p:txBody>
          <a:bodyPr wrap="square" lIns="0" tIns="0" rIns="0" bIns="0" rtlCol="0" anchor="t">
            <a:spAutoFit/>
          </a:bodyPr>
          <a:lstStyle/>
          <a:p>
            <a:pPr algn="l">
              <a:lnSpc>
                <a:spcPts val="6720"/>
              </a:lnSpc>
            </a:pPr>
            <a:r>
              <a:rPr lang="ja-JP" altLang="en-US" sz="3200" b="1" spc="210" dirty="0">
                <a:solidFill>
                  <a:srgbClr val="373737"/>
                </a:solidFill>
                <a:latin typeface="+mn-ea"/>
                <a:cs typeface="セザンヌ Bold"/>
                <a:sym typeface="セザンヌ Bold"/>
              </a:rPr>
              <a:t>・比例代表で当選した人のデータセットを準備することが難しく、各都道府県ごとの当落傾向しか見られなかったので、参議院選挙全体の当落予測には至らなかった。</a:t>
            </a:r>
            <a:endParaRPr lang="en-US" altLang="ja-JP" sz="3200" b="1" spc="210" dirty="0">
              <a:solidFill>
                <a:srgbClr val="373737"/>
              </a:solidFill>
              <a:latin typeface="+mn-ea"/>
              <a:cs typeface="セザンヌ Bold"/>
              <a:sym typeface="セザンヌ Bold"/>
            </a:endParaRPr>
          </a:p>
          <a:p>
            <a:pPr algn="l">
              <a:lnSpc>
                <a:spcPts val="6720"/>
              </a:lnSpc>
            </a:pPr>
            <a:r>
              <a:rPr lang="ja-JP" altLang="en-US" sz="3200" b="1" spc="210" dirty="0">
                <a:solidFill>
                  <a:srgbClr val="373737"/>
                </a:solidFill>
                <a:latin typeface="+mn-ea"/>
                <a:cs typeface="セザンヌ Bold"/>
                <a:sym typeface="セザンヌ Bold"/>
              </a:rPr>
              <a:t>・職業分類の仕方が難しかった。</a:t>
            </a:r>
            <a:endParaRPr lang="en-US" altLang="ja-JP" sz="3200" b="1" spc="210" dirty="0">
              <a:solidFill>
                <a:srgbClr val="373737"/>
              </a:solidFill>
              <a:latin typeface="+mn-ea"/>
              <a:cs typeface="セザンヌ Bold"/>
              <a:sym typeface="セザンヌ Bold"/>
            </a:endParaRPr>
          </a:p>
          <a:p>
            <a:pPr algn="l">
              <a:lnSpc>
                <a:spcPts val="6720"/>
              </a:lnSpc>
            </a:pPr>
            <a:r>
              <a:rPr lang="en-US" altLang="ja-JP" sz="3200" b="1" spc="210" dirty="0">
                <a:solidFill>
                  <a:srgbClr val="373737"/>
                </a:solidFill>
                <a:latin typeface="+mn-ea"/>
                <a:cs typeface="セザンヌ Bold"/>
                <a:sym typeface="セザンヌ Bold"/>
              </a:rPr>
              <a:t>(</a:t>
            </a:r>
            <a:r>
              <a:rPr lang="ja-JP" altLang="en-US" sz="3200" b="1" spc="210" dirty="0">
                <a:solidFill>
                  <a:srgbClr val="373737"/>
                </a:solidFill>
                <a:latin typeface="+mn-ea"/>
                <a:cs typeface="セザンヌ Bold"/>
                <a:sym typeface="セザンヌ Bold"/>
              </a:rPr>
              <a:t>例：自営業と会社経営の違いがわからず、立候補者の名前を</a:t>
            </a:r>
            <a:r>
              <a:rPr lang="en-US" altLang="ja-JP" sz="3200" b="1" spc="210" dirty="0">
                <a:solidFill>
                  <a:srgbClr val="373737"/>
                </a:solidFill>
                <a:latin typeface="+mn-ea"/>
                <a:cs typeface="セザンヌ Bold"/>
                <a:sym typeface="セザンヌ Bold"/>
              </a:rPr>
              <a:t>Google</a:t>
            </a:r>
            <a:r>
              <a:rPr lang="ja-JP" altLang="en-US" sz="3200" b="1" spc="210" dirty="0">
                <a:solidFill>
                  <a:srgbClr val="373737"/>
                </a:solidFill>
                <a:latin typeface="+mn-ea"/>
                <a:cs typeface="セザンヌ Bold"/>
                <a:sym typeface="セザンヌ Bold"/>
              </a:rPr>
              <a:t>で調べて、実際にどのような職業をしているのか具体的に調べる必要があった。自営業と会社経営者</a:t>
            </a:r>
            <a:r>
              <a:rPr lang="en-US" altLang="ja-JP" sz="3200" b="1" spc="210" dirty="0">
                <a:solidFill>
                  <a:srgbClr val="373737"/>
                </a:solidFill>
                <a:latin typeface="+mn-ea"/>
                <a:cs typeface="セザンヌ Bold"/>
                <a:sym typeface="セザンヌ Bold"/>
              </a:rPr>
              <a:t>/</a:t>
            </a:r>
            <a:r>
              <a:rPr lang="ja-JP" altLang="en-US" sz="3200" b="1" spc="210" dirty="0">
                <a:solidFill>
                  <a:srgbClr val="373737"/>
                </a:solidFill>
                <a:latin typeface="+mn-ea"/>
                <a:cs typeface="セザンヌ Bold"/>
                <a:sym typeface="セザンヌ Bold"/>
              </a:rPr>
              <a:t>役員で職業を分類するときは資本の大小によって分類するようにした。資本の大小が選挙費用へかけられる資金に影響を与えると考えた。</a:t>
            </a:r>
            <a:r>
              <a:rPr lang="en-US" altLang="ja-JP" sz="3200" b="1" spc="210">
                <a:solidFill>
                  <a:srgbClr val="373737"/>
                </a:solidFill>
                <a:latin typeface="+mn-ea"/>
                <a:cs typeface="セザンヌ Bold"/>
                <a:sym typeface="セザンヌ Bold"/>
              </a:rPr>
              <a:t>)</a:t>
            </a:r>
            <a:endParaRPr lang="en-US" altLang="ja-JP" sz="3200" b="1" spc="210" dirty="0">
              <a:solidFill>
                <a:srgbClr val="373737"/>
              </a:solidFill>
              <a:latin typeface="+mn-ea"/>
              <a:cs typeface="セザンヌ Bold"/>
              <a:sym typeface="セザンヌ Bold"/>
            </a:endParaRP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苦労したところ</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215062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12</a:t>
            </a:r>
            <a:r>
              <a:rPr lang="ja-JP" altLang="en-US" sz="4200" b="1" spc="210" dirty="0">
                <a:solidFill>
                  <a:srgbClr val="373737"/>
                </a:solidFill>
                <a:latin typeface="セザンヌ Bold"/>
                <a:ea typeface="セザンヌ Bold"/>
                <a:cs typeface="セザンヌ Bold"/>
                <a:sym typeface="セザンヌ Bold"/>
              </a:rPr>
              <a:t>．参照</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0632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90600" y="1485900"/>
            <a:ext cx="15011400" cy="6293069"/>
          </a:xfrm>
          <a:prstGeom prst="rect">
            <a:avLst/>
          </a:prstGeom>
          <a:noFill/>
        </p:spPr>
        <p:txBody>
          <a:bodyPr wrap="square">
            <a:spAutoFit/>
          </a:bodyPr>
          <a:lstStyle/>
          <a:p>
            <a:pPr>
              <a:lnSpc>
                <a:spcPct val="300000"/>
              </a:lnSpc>
            </a:pPr>
            <a:r>
              <a:rPr lang="ja-JP" altLang="en-US" sz="2800" dirty="0">
                <a:latin typeface="+mn-ea"/>
              </a:rPr>
              <a:t>・森巧尚（</a:t>
            </a:r>
            <a:r>
              <a:rPr lang="en-US" altLang="ja-JP" sz="2800" dirty="0">
                <a:latin typeface="+mn-ea"/>
              </a:rPr>
              <a:t>2019</a:t>
            </a:r>
            <a:r>
              <a:rPr lang="ja-JP" altLang="en-US" sz="2800" dirty="0">
                <a:latin typeface="+mn-ea"/>
              </a:rPr>
              <a:t>）</a:t>
            </a:r>
            <a:r>
              <a:rPr lang="en-US" altLang="ja-JP" sz="2800" dirty="0">
                <a:latin typeface="+mn-ea"/>
              </a:rPr>
              <a:t>『Python2</a:t>
            </a:r>
            <a:r>
              <a:rPr lang="ja-JP" altLang="en-US" sz="2800" dirty="0">
                <a:latin typeface="+mn-ea"/>
              </a:rPr>
              <a:t>年生 データ分析のしくみ</a:t>
            </a:r>
            <a:r>
              <a:rPr lang="en-US" altLang="ja-JP" sz="2800" dirty="0">
                <a:latin typeface="+mn-ea"/>
              </a:rPr>
              <a:t>』</a:t>
            </a:r>
            <a:r>
              <a:rPr lang="ja-JP" altLang="en-US" sz="2800" dirty="0">
                <a:latin typeface="+mn-ea"/>
              </a:rPr>
              <a:t>翔泳社</a:t>
            </a:r>
            <a:endParaRPr lang="en-US" altLang="ja-JP" sz="2800" dirty="0">
              <a:latin typeface="+mn-ea"/>
            </a:endParaRPr>
          </a:p>
          <a:p>
            <a:pPr>
              <a:lnSpc>
                <a:spcPct val="300000"/>
              </a:lnSpc>
            </a:pPr>
            <a:r>
              <a:rPr lang="ja-JP" altLang="en-US" sz="2800" dirty="0">
                <a:latin typeface="+mn-ea"/>
              </a:rPr>
              <a:t>・</a:t>
            </a:r>
            <a:r>
              <a:rPr lang="en-US" altLang="ja-JP" sz="2800" dirty="0"/>
              <a:t> </a:t>
            </a:r>
            <a:r>
              <a:rPr lang="ja-JP" altLang="en-US" sz="2800" dirty="0"/>
              <a:t>「</a:t>
            </a:r>
            <a:r>
              <a:rPr lang="en-US" altLang="ja-JP" sz="2800" dirty="0"/>
              <a:t>NHK.『</a:t>
            </a:r>
            <a:r>
              <a:rPr lang="ja-JP" altLang="en-US" sz="2800" dirty="0"/>
              <a:t>参議院選挙 </a:t>
            </a:r>
            <a:r>
              <a:rPr lang="en-US" altLang="ja-JP" sz="2800" dirty="0"/>
              <a:t>2025』. </a:t>
            </a:r>
            <a:r>
              <a:rPr lang="en-US" altLang="ja-JP" sz="2800" dirty="0">
                <a:hlinkClick r:id="rId2"/>
              </a:rPr>
              <a:t>https://www.nhk.or.jp/senkyo/database/sangiin/2025/san-structure/</a:t>
            </a:r>
            <a:r>
              <a:rPr lang="en-US" altLang="ja-JP" sz="2800" dirty="0"/>
              <a:t>, (</a:t>
            </a:r>
            <a:r>
              <a:rPr lang="ja-JP" altLang="en-US" sz="2800" dirty="0"/>
              <a:t>参照 </a:t>
            </a:r>
            <a:r>
              <a:rPr lang="en-US" altLang="ja-JP" sz="2800" dirty="0"/>
              <a:t>2025</a:t>
            </a:r>
            <a:r>
              <a:rPr lang="ja-JP" altLang="en-US" sz="2800" dirty="0"/>
              <a:t>年</a:t>
            </a:r>
            <a:r>
              <a:rPr lang="en-US" altLang="ja-JP" sz="2800" dirty="0"/>
              <a:t>9</a:t>
            </a:r>
            <a:r>
              <a:rPr lang="ja-JP" altLang="en-US" sz="2800" dirty="0"/>
              <a:t>月</a:t>
            </a:r>
            <a:r>
              <a:rPr lang="en-US" altLang="ja-JP" sz="2800" dirty="0"/>
              <a:t>14</a:t>
            </a:r>
            <a:r>
              <a:rPr lang="ja-JP" altLang="en-US" sz="2800" dirty="0"/>
              <a:t>日</a:t>
            </a:r>
            <a:r>
              <a:rPr lang="en-US" altLang="ja-JP" sz="2800" dirty="0"/>
              <a:t>)</a:t>
            </a:r>
            <a:r>
              <a:rPr lang="ja-JP" altLang="en-US" sz="2800" dirty="0"/>
              <a:t>」</a:t>
            </a:r>
            <a:br>
              <a:rPr lang="en-US" altLang="ja-JP" sz="2800" dirty="0">
                <a:latin typeface="+mn-ea"/>
              </a:rPr>
            </a:br>
            <a:r>
              <a:rPr lang="ja-JP" altLang="en-US" sz="2800" dirty="0">
                <a:latin typeface="+mn-ea"/>
              </a:rPr>
              <a:t>・総務省</a:t>
            </a:r>
            <a:r>
              <a:rPr lang="en-US" altLang="ja-JP" sz="2800" dirty="0">
                <a:latin typeface="+mn-ea"/>
              </a:rPr>
              <a:t>(2025)『</a:t>
            </a:r>
            <a:r>
              <a:rPr lang="ja-JP" altLang="en-US" sz="2800" dirty="0">
                <a:latin typeface="+mn-ea"/>
              </a:rPr>
              <a:t>第</a:t>
            </a:r>
            <a:r>
              <a:rPr lang="en-US" altLang="ja-JP" sz="2800" dirty="0">
                <a:latin typeface="+mn-ea"/>
              </a:rPr>
              <a:t>27</a:t>
            </a:r>
            <a:r>
              <a:rPr lang="ja-JP" altLang="en-US" sz="2800" dirty="0">
                <a:latin typeface="+mn-ea"/>
              </a:rPr>
              <a:t>回参議院議員通常選挙開票結果</a:t>
            </a:r>
            <a:r>
              <a:rPr lang="en-US" altLang="ja-JP" sz="2800" dirty="0">
                <a:latin typeface="+mn-ea"/>
              </a:rPr>
              <a:t>』</a:t>
            </a:r>
          </a:p>
          <a:p>
            <a:pPr>
              <a:lnSpc>
                <a:spcPct val="300000"/>
              </a:lnSpc>
            </a:pPr>
            <a:r>
              <a:rPr lang="en-US" altLang="ja-JP" sz="28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838200"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2</a:t>
            </a:r>
            <a:r>
              <a:rPr lang="ja-JP" altLang="en-US" sz="4200" b="1" spc="210" dirty="0">
                <a:solidFill>
                  <a:srgbClr val="373737"/>
                </a:solidFill>
                <a:latin typeface="+mn-ea"/>
                <a:cs typeface="セザンヌ Bold"/>
                <a:sym typeface="セザンヌ Bold"/>
              </a:rPr>
              <a:t>．サイトマップ</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5643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サイトマップ</a:t>
            </a:r>
            <a:endParaRPr lang="en-US" sz="2400" b="1" u="sng" spc="120" dirty="0">
              <a:solidFill>
                <a:srgbClr val="373737"/>
              </a:solidFill>
              <a:latin typeface="+mn-ea"/>
              <a:cs typeface="セザンヌ Ultra-Bold"/>
              <a:sym typeface="セザンヌ Ultra-Bold"/>
            </a:endParaRPr>
          </a:p>
        </p:txBody>
      </p:sp>
      <p:pic>
        <p:nvPicPr>
          <p:cNvPr id="3" name="図 2">
            <a:extLst>
              <a:ext uri="{FF2B5EF4-FFF2-40B4-BE49-F238E27FC236}">
                <a16:creationId xmlns:a16="http://schemas.microsoft.com/office/drawing/2014/main" id="{51BE7BA8-2BD3-A140-AF43-E8644AB14299}"/>
              </a:ext>
            </a:extLst>
          </p:cNvPr>
          <p:cNvPicPr>
            <a:picLocks noChangeAspect="1"/>
          </p:cNvPicPr>
          <p:nvPr/>
        </p:nvPicPr>
        <p:blipFill>
          <a:blip r:embed="rId2"/>
          <a:stretch>
            <a:fillRect/>
          </a:stretch>
        </p:blipFill>
        <p:spPr>
          <a:xfrm>
            <a:off x="609600" y="1407242"/>
            <a:ext cx="5833653" cy="7960301"/>
          </a:xfrm>
          <a:prstGeom prst="rect">
            <a:avLst/>
          </a:prstGeom>
        </p:spPr>
      </p:pic>
      <p:sp>
        <p:nvSpPr>
          <p:cNvPr id="37" name="テキスト ボックス 36">
            <a:extLst>
              <a:ext uri="{FF2B5EF4-FFF2-40B4-BE49-F238E27FC236}">
                <a16:creationId xmlns:a16="http://schemas.microsoft.com/office/drawing/2014/main" id="{8DD6A846-4F4E-7CC0-68D1-66DF28E91049}"/>
              </a:ext>
            </a:extLst>
          </p:cNvPr>
          <p:cNvSpPr txBox="1"/>
          <p:nvPr/>
        </p:nvSpPr>
        <p:spPr>
          <a:xfrm>
            <a:off x="6848305" y="1407242"/>
            <a:ext cx="11353800" cy="7766229"/>
          </a:xfrm>
          <a:prstGeom prst="rect">
            <a:avLst/>
          </a:prstGeom>
          <a:noFill/>
        </p:spPr>
        <p:txBody>
          <a:bodyPr wrap="square" rtlCol="0">
            <a:spAutoFit/>
          </a:bodyPr>
          <a:lstStyle/>
          <a:p>
            <a:pPr>
              <a:lnSpc>
                <a:spcPct val="200000"/>
              </a:lnSpc>
            </a:pPr>
            <a:r>
              <a:rPr kumimoji="1" lang="ja-JP" altLang="en-US" dirty="0"/>
              <a:t>・</a:t>
            </a:r>
            <a:r>
              <a:rPr kumimoji="1" lang="en-US" altLang="ja-JP" dirty="0"/>
              <a:t>images:</a:t>
            </a:r>
            <a:r>
              <a:rPr kumimoji="1" lang="ja-JP" altLang="en-US" dirty="0"/>
              <a:t>データ分析の結果、出力された画像をまとめたフォルダ</a:t>
            </a:r>
            <a:endParaRPr kumimoji="1" lang="en-US" altLang="ja-JP" dirty="0"/>
          </a:p>
          <a:p>
            <a:pPr>
              <a:lnSpc>
                <a:spcPct val="200000"/>
              </a:lnSpc>
            </a:pPr>
            <a:r>
              <a:rPr kumimoji="1" lang="ja-JP" altLang="en-US" dirty="0"/>
              <a:t>・</a:t>
            </a:r>
            <a:r>
              <a:rPr kumimoji="1" lang="en-US" altLang="ja-JP" dirty="0"/>
              <a:t>data_analysis_age.py:</a:t>
            </a:r>
            <a:r>
              <a:rPr kumimoji="1" lang="ja-JP" altLang="en-US" dirty="0"/>
              <a:t>当落と年齢との関係を分析</a:t>
            </a:r>
            <a:endParaRPr kumimoji="1" lang="en-US" altLang="ja-JP" dirty="0"/>
          </a:p>
          <a:p>
            <a:pPr>
              <a:lnSpc>
                <a:spcPct val="200000"/>
              </a:lnSpc>
            </a:pPr>
            <a:r>
              <a:rPr kumimoji="1" lang="ja-JP" altLang="en-US" dirty="0"/>
              <a:t>・</a:t>
            </a:r>
            <a:r>
              <a:rPr kumimoji="1" lang="en-US" altLang="ja-JP" dirty="0"/>
              <a:t>data_analysis_basic_statistics.py:</a:t>
            </a:r>
            <a:r>
              <a:rPr kumimoji="1" lang="ja-JP" altLang="en-US" dirty="0"/>
              <a:t>基本統計量をみるファイル</a:t>
            </a:r>
          </a:p>
          <a:p>
            <a:pPr>
              <a:lnSpc>
                <a:spcPct val="200000"/>
              </a:lnSpc>
            </a:pPr>
            <a:r>
              <a:rPr kumimoji="1" lang="ja-JP" altLang="en-US" dirty="0"/>
              <a:t>・</a:t>
            </a:r>
            <a:r>
              <a:rPr kumimoji="1" lang="en-US" altLang="ja-JP" dirty="0"/>
              <a:t>data_analysis_gender.py:</a:t>
            </a:r>
            <a:r>
              <a:rPr kumimoji="1" lang="ja-JP" altLang="en-US" dirty="0"/>
              <a:t>当選確率と性別の関係を分析</a:t>
            </a:r>
            <a:endParaRPr kumimoji="1" lang="en-US" altLang="ja-JP" dirty="0"/>
          </a:p>
          <a:p>
            <a:pPr>
              <a:lnSpc>
                <a:spcPct val="200000"/>
              </a:lnSpc>
            </a:pPr>
            <a:r>
              <a:rPr kumimoji="1" lang="ja-JP" altLang="en-US" dirty="0"/>
              <a:t>・</a:t>
            </a:r>
            <a:r>
              <a:rPr kumimoji="1" lang="en-US" altLang="ja-JP" dirty="0"/>
              <a:t>data_analysis_job.py:</a:t>
            </a:r>
            <a:r>
              <a:rPr kumimoji="1" lang="ja-JP" altLang="en-US" dirty="0"/>
              <a:t>当選確率と職業の関係を分析</a:t>
            </a:r>
          </a:p>
          <a:p>
            <a:pPr>
              <a:lnSpc>
                <a:spcPct val="200000"/>
              </a:lnSpc>
            </a:pPr>
            <a:r>
              <a:rPr kumimoji="1" lang="ja-JP" altLang="en-US" dirty="0"/>
              <a:t>・</a:t>
            </a:r>
            <a:r>
              <a:rPr kumimoji="1" lang="en-US" altLang="ja-JP" dirty="0"/>
              <a:t>data_analysis_party.py:</a:t>
            </a:r>
            <a:r>
              <a:rPr kumimoji="1" lang="ja-JP" altLang="en-US" dirty="0"/>
              <a:t>当選確率と所属政党の関係を分析</a:t>
            </a:r>
          </a:p>
          <a:p>
            <a:pPr>
              <a:lnSpc>
                <a:spcPct val="200000"/>
              </a:lnSpc>
            </a:pPr>
            <a:r>
              <a:rPr kumimoji="1" lang="ja-JP" altLang="en-US" dirty="0"/>
              <a:t>・</a:t>
            </a:r>
            <a:r>
              <a:rPr kumimoji="1" lang="en-US" altLang="ja-JP" dirty="0"/>
              <a:t>data_analysis_seats.py:</a:t>
            </a:r>
            <a:r>
              <a:rPr kumimoji="1" lang="ja-JP" altLang="en-US" dirty="0"/>
              <a:t>当選確率と議席の関係を分析</a:t>
            </a:r>
          </a:p>
          <a:p>
            <a:pPr>
              <a:lnSpc>
                <a:spcPct val="200000"/>
              </a:lnSpc>
            </a:pPr>
            <a:r>
              <a:rPr kumimoji="1" lang="ja-JP" altLang="en-US" dirty="0"/>
              <a:t>・</a:t>
            </a:r>
            <a:r>
              <a:rPr kumimoji="1" lang="en-US" altLang="ja-JP" dirty="0"/>
              <a:t>data_analysis_status.py:</a:t>
            </a:r>
            <a:r>
              <a:rPr kumimoji="1" lang="ja-JP" altLang="en-US" dirty="0"/>
              <a:t>当選確率と元現新の関係を分析</a:t>
            </a:r>
          </a:p>
          <a:p>
            <a:pPr>
              <a:lnSpc>
                <a:spcPct val="200000"/>
              </a:lnSpc>
            </a:pPr>
            <a:r>
              <a:rPr kumimoji="1" lang="ja-JP" altLang="en-US" dirty="0"/>
              <a:t>・</a:t>
            </a:r>
            <a:r>
              <a:rPr kumimoji="1" lang="en-US" altLang="ja-JP" dirty="0"/>
              <a:t>data_cleaning.py:</a:t>
            </a:r>
            <a:r>
              <a:rPr kumimoji="1" lang="ja-JP" altLang="en-US" dirty="0"/>
              <a:t>データの前処理を実行するファイル</a:t>
            </a:r>
          </a:p>
          <a:p>
            <a:pPr>
              <a:lnSpc>
                <a:spcPct val="200000"/>
              </a:lnSpc>
            </a:pPr>
            <a:r>
              <a:rPr kumimoji="1" lang="ja-JP" altLang="en-US" dirty="0"/>
              <a:t>・</a:t>
            </a:r>
            <a:r>
              <a:rPr kumimoji="1" lang="en-US" altLang="ja-JP" dirty="0"/>
              <a:t>data_exploratory.py:</a:t>
            </a:r>
            <a:r>
              <a:rPr kumimoji="1" lang="ja-JP" altLang="en-US" dirty="0"/>
              <a:t>データの探索をするファイル</a:t>
            </a:r>
          </a:p>
          <a:p>
            <a:pPr>
              <a:lnSpc>
                <a:spcPct val="200000"/>
              </a:lnSpc>
            </a:pPr>
            <a:r>
              <a:rPr kumimoji="1" lang="ja-JP" altLang="en-US" dirty="0"/>
              <a:t>・</a:t>
            </a:r>
            <a:r>
              <a:rPr kumimoji="1" lang="en-US" altLang="ja-JP" dirty="0"/>
              <a:t>data_machine_learning.py:</a:t>
            </a:r>
            <a:r>
              <a:rPr kumimoji="1" lang="ja-JP" altLang="en-US" dirty="0"/>
              <a:t>前処理データを学習し、予測モデルを構築するファイル</a:t>
            </a:r>
          </a:p>
          <a:p>
            <a:pPr>
              <a:lnSpc>
                <a:spcPct val="200000"/>
              </a:lnSpc>
            </a:pPr>
            <a:r>
              <a:rPr kumimoji="1" lang="ja-JP" altLang="en-US" dirty="0"/>
              <a:t>・</a:t>
            </a:r>
            <a:r>
              <a:rPr kumimoji="1" lang="en-US" altLang="ja-JP" dirty="0"/>
              <a:t>README.md:</a:t>
            </a:r>
            <a:r>
              <a:rPr kumimoji="1" lang="ja-JP" altLang="en-US" dirty="0"/>
              <a:t>プロジェクトの概要を記載したファイル</a:t>
            </a:r>
            <a:endParaRPr kumimoji="1" lang="en-US" altLang="ja-JP" dirty="0"/>
          </a:p>
          <a:p>
            <a:pPr>
              <a:lnSpc>
                <a:spcPct val="200000"/>
              </a:lnSpc>
            </a:pPr>
            <a:r>
              <a:rPr kumimoji="1" lang="ja-JP" altLang="en-US" dirty="0"/>
              <a:t>・</a:t>
            </a:r>
            <a:r>
              <a:rPr kumimoji="1" lang="en-US" altLang="ja-JP" dirty="0"/>
              <a:t>sangiinn_2025_cleaning.xlsx:</a:t>
            </a:r>
            <a:r>
              <a:rPr lang="en-US" altLang="ja-JP" spc="120" dirty="0">
                <a:latin typeface="+mn-ea"/>
                <a:cs typeface="セザンヌ Medium"/>
                <a:sym typeface="セザンヌ Medium"/>
              </a:rPr>
              <a:t> 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候補者別・得票数を前処理したデータ</a:t>
            </a:r>
            <a:r>
              <a:rPr lang="en-US" altLang="ja-JP" spc="120" dirty="0">
                <a:latin typeface="+mn-ea"/>
                <a:cs typeface="セザンヌ Medium"/>
                <a:sym typeface="セザンヌ Medium"/>
              </a:rPr>
              <a:t>)</a:t>
            </a:r>
            <a:endParaRPr kumimoji="1" lang="en-US" altLang="ja-JP" dirty="0"/>
          </a:p>
          <a:p>
            <a:pPr>
              <a:lnSpc>
                <a:spcPct val="200000"/>
              </a:lnSpc>
            </a:pPr>
            <a:r>
              <a:rPr kumimoji="1" lang="ja-JP" altLang="en-US" dirty="0"/>
              <a:t>・</a:t>
            </a:r>
            <a:r>
              <a:rPr kumimoji="1" lang="en-US" altLang="ja-JP" dirty="0"/>
              <a:t>sangiinn_2025.xlsx:</a:t>
            </a:r>
            <a:r>
              <a:rPr lang="en-US" altLang="ja-JP" spc="120" dirty="0">
                <a:latin typeface="+mn-ea"/>
                <a:cs typeface="セザンヌ Medium"/>
                <a:sym typeface="セザンヌ Medium"/>
              </a:rPr>
              <a:t>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比例代表でのデータは含まれていません</a:t>
            </a:r>
            <a:endParaRPr lang="en-US" altLang="ja-JP" spc="120" dirty="0">
              <a:latin typeface="+mn-ea"/>
              <a:cs typeface="セザンヌ Medium"/>
              <a:sym typeface="セザンヌ Medium"/>
            </a:endParaRPr>
          </a:p>
        </p:txBody>
      </p:sp>
    </p:spTree>
    <p:extLst>
      <p:ext uri="{BB962C8B-B14F-4D97-AF65-F5344CB8AC3E}">
        <p14:creationId xmlns:p14="http://schemas.microsoft.com/office/powerpoint/2010/main" val="19380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solidFill>
                  <a:srgbClr val="373737"/>
                </a:solidFill>
                <a:latin typeface="+mn-ea"/>
                <a:cs typeface="セザンヌ Bold"/>
                <a:sym typeface="セザンヌ Bold"/>
              </a:rPr>
              <a:t>3</a:t>
            </a:r>
            <a:r>
              <a:rPr lang="ja-JP" altLang="en-US" sz="4200" b="1" spc="210" dirty="0">
                <a:solidFill>
                  <a:srgbClr val="373737"/>
                </a:solidFill>
                <a:latin typeface="+mn-ea"/>
                <a:cs typeface="セザンヌ Bold"/>
                <a:sym typeface="セザンヌ Bold"/>
              </a:rPr>
              <a:t>．</a:t>
            </a:r>
            <a:r>
              <a:rPr lang="ja-JP" altLang="en-US" sz="4400" b="1" spc="120" dirty="0">
                <a:solidFill>
                  <a:srgbClr val="373737"/>
                </a:solidFill>
                <a:latin typeface="+mn-ea"/>
                <a:cs typeface="セザンヌ Bold"/>
                <a:sym typeface="セザンヌ Bold"/>
              </a:rPr>
              <a:t>衆議院選挙・参議院選挙の選挙制度概説</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03440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3941713301"/>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8049</TotalTime>
  <Words>3139</Words>
  <Application>Microsoft Office PowerPoint</Application>
  <PresentationFormat>ユーザー設定</PresentationFormat>
  <Paragraphs>365</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セザンヌ Ultra-Bold</vt:lpstr>
      <vt:lpstr>Calibri</vt:lpstr>
      <vt:lpstr>Arial</vt:lpstr>
      <vt:lpstr>游ゴシック</vt:lpstr>
      <vt:lpstr>セザンヌ Bold</vt:lpstr>
      <vt:lpstr>Cambria Math</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1855</cp:lastModifiedBy>
  <cp:revision>603</cp:revision>
  <dcterms:created xsi:type="dcterms:W3CDTF">2006-08-16T00:00:00Z</dcterms:created>
  <dcterms:modified xsi:type="dcterms:W3CDTF">2025-09-18T02:12:41Z</dcterms:modified>
  <dc:identifier>DAGyFDWsSEg</dc:identifier>
</cp:coreProperties>
</file>